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4" r:id="rId4"/>
    <p:sldId id="259" r:id="rId5"/>
    <p:sldId id="260" r:id="rId6"/>
    <p:sldId id="267" r:id="rId7"/>
    <p:sldId id="263" r:id="rId8"/>
    <p:sldId id="269" r:id="rId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7878"/>
    <a:srgbClr val="FFFFFF"/>
    <a:srgbClr val="FFC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4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DCA6E2-94AD-B246-85A6-DA2E9FE299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46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A1FB98-36B1-F44B-93F0-698CE0F8A9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716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D496CE6-072D-8743-979E-D363733CCF50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B9F6352-5413-154E-B147-C0D051273A31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77BA6FF-D7D9-2E42-9E1A-1E10C48B3616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A572EC1-C4D6-654C-BA13-68420F26043D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0C3CF9-14C8-FB4A-8B45-7C1768C0CD30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597D0EF-889C-8542-95BD-125FCFA259EE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DFCE5E-EDF4-B446-9401-3FE23B9F3875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01E62F0-465F-CC44-9163-17CF812A6B20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232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114800"/>
          </a:xfrm>
          <a:noFill/>
        </p:spPr>
        <p:txBody>
          <a:bodyPr/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r>
              <a:rPr lang="de-CH"/>
              <a:t>Mastertitelformat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E2BC-E5BE-BA47-B557-C6E19B18F69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403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32E7-38A1-FE42-A9D5-1CA6D3C1879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071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C8EB-D065-1D45-87DA-AF16E76B83B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005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3400" y="762000"/>
            <a:ext cx="3962400" cy="5715000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962400" cy="5715000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2069B-54DD-E849-B70F-75BEB57B06B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739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3962400" cy="5715000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762000"/>
            <a:ext cx="3962400" cy="5715000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4BF7-CEAF-1D4B-BCC0-6ABA636C90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1888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3400" y="762000"/>
            <a:ext cx="3962400" cy="5715000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3962400" cy="2781300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962400" cy="2781300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E659D-7658-2843-AAD7-0D5EB29E562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529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1CEBF-B11F-114A-AB12-5A47362E0B6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808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F46C1-C61A-AF49-9F89-101E193D259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751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3962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962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C7E9A-0D75-6048-AD0E-08199C27695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309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30515-E12B-414E-B232-68E5F9E7CA4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595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4A319-246A-0B43-BE39-A2886AB5A7E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286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8EC0-6F0B-1742-ADA9-2C457BAF063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508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361D0-5962-704E-A762-5B45667AFF9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109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65D7B-ECB8-C44A-BA02-D6748C31AD5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980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0"/>
            <a:ext cx="9144000" cy="533400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762000"/>
            <a:ext cx="8077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4008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4008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400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58E8DCB-2A7F-7E45-9334-9445F95C920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474663" indent="-1588" algn="l" rtl="0" eaLnBrk="0" fontAlgn="base" hangingPunct="0">
        <a:spcBef>
          <a:spcPct val="20000"/>
        </a:spcBef>
        <a:spcAft>
          <a:spcPct val="50000"/>
        </a:spcAft>
        <a:defRPr>
          <a:solidFill>
            <a:schemeClr val="bg1"/>
          </a:solidFill>
          <a:latin typeface="+mn-lt"/>
          <a:ea typeface="ＭＳ Ｐゴシック" charset="-128"/>
        </a:defRPr>
      </a:lvl2pPr>
      <a:lvl3pPr marL="949325" indent="-34925" algn="l" rtl="0" eaLnBrk="0" fontAlgn="base" hangingPunct="0">
        <a:spcBef>
          <a:spcPct val="20000"/>
        </a:spcBef>
        <a:spcAft>
          <a:spcPct val="50000"/>
        </a:spcAft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404040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de-DE" sz="4400">
                <a:latin typeface="Arial Black" charset="0"/>
              </a:rPr>
              <a:t>Ihr </a:t>
            </a:r>
            <a:r>
              <a:rPr lang="de-DE" sz="4400">
                <a:solidFill>
                  <a:srgbClr val="FFCB73"/>
                </a:solidFill>
                <a:latin typeface="Arial Black" charset="0"/>
              </a:rPr>
              <a:t>L</a:t>
            </a:r>
            <a:r>
              <a:rPr lang="de-DE" sz="4400">
                <a:latin typeface="Arial Black" charset="0"/>
              </a:rPr>
              <a:t>ern</a:t>
            </a:r>
            <a:r>
              <a:rPr lang="de-DE" sz="4400">
                <a:solidFill>
                  <a:srgbClr val="FFCB73"/>
                </a:solidFill>
                <a:latin typeface="Arial Black" charset="0"/>
              </a:rPr>
              <a:t>p</a:t>
            </a:r>
            <a:r>
              <a:rPr lang="de-DE" sz="4400">
                <a:latin typeface="Arial Black" charset="0"/>
              </a:rPr>
              <a:t>ort</a:t>
            </a:r>
            <a:r>
              <a:rPr lang="de-DE" sz="4400">
                <a:solidFill>
                  <a:srgbClr val="FFCB73"/>
                </a:solidFill>
                <a:latin typeface="Arial Black" charset="0"/>
              </a:rPr>
              <a:t>f</a:t>
            </a:r>
            <a:r>
              <a:rPr lang="de-DE" sz="4400">
                <a:latin typeface="Arial Black" charset="0"/>
              </a:rPr>
              <a:t>olio</a:t>
            </a:r>
            <a:r>
              <a:rPr lang="de-DE" sz="4800">
                <a:latin typeface="Arial Black" charset="0"/>
              </a:rPr>
              <a:t/>
            </a:r>
            <a:br>
              <a:rPr lang="de-DE" sz="4800">
                <a:latin typeface="Arial Black" charset="0"/>
              </a:rPr>
            </a:br>
            <a:r>
              <a:rPr lang="de-DE" sz="4800">
                <a:latin typeface="Arial Black" charset="0"/>
              </a:rPr>
              <a:t/>
            </a:r>
            <a:br>
              <a:rPr lang="de-DE" sz="4800">
                <a:latin typeface="Arial Black" charset="0"/>
              </a:rPr>
            </a:br>
            <a:r>
              <a:rPr lang="de-DE" sz="4800">
                <a:latin typeface="Arial Black" charset="0"/>
              </a:rPr>
              <a:t/>
            </a:r>
            <a:br>
              <a:rPr lang="de-DE" sz="4800">
                <a:latin typeface="Arial Black" charset="0"/>
              </a:rPr>
            </a:br>
            <a:r>
              <a:rPr lang="de-DE" sz="4800">
                <a:latin typeface="Arial Black" charset="0"/>
              </a:rPr>
              <a:t/>
            </a:r>
            <a:br>
              <a:rPr lang="de-DE" sz="4800">
                <a:latin typeface="Arial Black" charset="0"/>
              </a:rPr>
            </a:br>
            <a:r>
              <a:rPr lang="de-DE" sz="9600">
                <a:solidFill>
                  <a:srgbClr val="FFCB73"/>
                </a:solidFill>
                <a:latin typeface="Arial Black" charset="0"/>
              </a:rPr>
              <a:t>LPF</a:t>
            </a:r>
            <a:endParaRPr lang="de-DE" sz="4800">
              <a:solidFill>
                <a:srgbClr val="FFCB73"/>
              </a:solidFill>
              <a:latin typeface="Arial Black" charset="0"/>
            </a:endParaRP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454275"/>
            <a:ext cx="7424737" cy="1947863"/>
          </a:xfrm>
          <a:prstGeom prst="rect">
            <a:avLst/>
          </a:prstGeom>
          <a:noFill/>
          <a:ln w="9525">
            <a:solidFill>
              <a:srgbClr val="FFCB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Arial Black" charset="0"/>
              </a:rPr>
              <a:t>Zweck / Ziele des LPF</a:t>
            </a:r>
          </a:p>
        </p:txBody>
      </p:sp>
      <p:sp>
        <p:nvSpPr>
          <p:cNvPr id="20482" name="Rectangle 7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 marL="0" indent="0" eaLnBrk="1" hangingPunct="1">
              <a:defRPr/>
            </a:pPr>
            <a:r>
              <a:rPr lang="de-DE" dirty="0">
                <a:latin typeface="Arial" charset="0"/>
              </a:rPr>
              <a:t>Das LPF soll Sie beim </a:t>
            </a:r>
            <a:r>
              <a:rPr lang="de-DE" b="1" dirty="0">
                <a:solidFill>
                  <a:srgbClr val="FFCB73"/>
                </a:solidFill>
                <a:latin typeface="Arial" charset="0"/>
              </a:rPr>
              <a:t>Lernen</a:t>
            </a:r>
            <a:r>
              <a:rPr lang="de-DE" dirty="0">
                <a:latin typeface="Arial" charset="0"/>
              </a:rPr>
              <a:t> </a:t>
            </a:r>
            <a:r>
              <a:rPr lang="de-DE" dirty="0" smtClean="0">
                <a:latin typeface="Arial" charset="0"/>
              </a:rPr>
              <a:t>unterstützen und </a:t>
            </a:r>
            <a:r>
              <a:rPr lang="de-DE" dirty="0" smtClean="0">
                <a:latin typeface="Arial" charset="0"/>
              </a:rPr>
              <a:t>helfen</a:t>
            </a:r>
            <a:r>
              <a:rPr lang="de-DE" dirty="0" smtClean="0">
                <a:latin typeface="Arial" charset="0"/>
              </a:rPr>
              <a:t/>
            </a:r>
            <a:br>
              <a:rPr lang="de-DE" dirty="0" smtClean="0">
                <a:latin typeface="Arial" charset="0"/>
              </a:rPr>
            </a:br>
            <a:endParaRPr lang="de-DE" dirty="0">
              <a:latin typeface="Arial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de-DE" dirty="0">
                <a:latin typeface="Arial" charset="0"/>
              </a:rPr>
              <a:t>die Übersicht zu bewahren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de-DE" dirty="0" smtClean="0">
                <a:latin typeface="Arial" charset="0"/>
              </a:rPr>
              <a:t>Stress </a:t>
            </a:r>
            <a:r>
              <a:rPr lang="de-DE" dirty="0">
                <a:latin typeface="Arial" charset="0"/>
              </a:rPr>
              <a:t>vor Prüfungen zu vermeiden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de-DE" dirty="0" smtClean="0">
                <a:latin typeface="Arial" charset="0"/>
              </a:rPr>
              <a:t>sich auf das </a:t>
            </a:r>
            <a:r>
              <a:rPr lang="de-DE" smtClean="0">
                <a:latin typeface="Arial" charset="0"/>
              </a:rPr>
              <a:t>Hochschulstudium vorzubereiten.</a:t>
            </a:r>
            <a:endParaRPr lang="de-DE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Arial Black" charset="0"/>
              </a:rPr>
              <a:t>Das machen Sie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08050"/>
            <a:ext cx="7543800" cy="38163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de-DE">
                <a:latin typeface="Arial" charset="0"/>
              </a:rPr>
              <a:t>Sie </a:t>
            </a:r>
            <a:r>
              <a:rPr lang="de-DE" b="1">
                <a:solidFill>
                  <a:srgbClr val="FFCB73"/>
                </a:solidFill>
                <a:latin typeface="Arial" charset="0"/>
              </a:rPr>
              <a:t>bearbeiten </a:t>
            </a:r>
            <a:r>
              <a:rPr lang="de-DE">
                <a:latin typeface="Arial" charset="0"/>
              </a:rPr>
              <a:t>und</a:t>
            </a:r>
            <a:r>
              <a:rPr lang="de-DE" b="1">
                <a:solidFill>
                  <a:srgbClr val="FFCB73"/>
                </a:solidFill>
                <a:latin typeface="Arial" charset="0"/>
              </a:rPr>
              <a:t> verarbeiten</a:t>
            </a:r>
            <a:r>
              <a:rPr lang="de-DE">
                <a:latin typeface="Arial" charset="0"/>
              </a:rPr>
              <a:t> den Unterrichtsstoff.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DE">
                <a:latin typeface="Arial" charset="0"/>
              </a:rPr>
              <a:t>Sie </a:t>
            </a:r>
            <a:r>
              <a:rPr lang="de-DE" b="1">
                <a:solidFill>
                  <a:srgbClr val="FFCB73"/>
                </a:solidFill>
                <a:latin typeface="Arial" charset="0"/>
              </a:rPr>
              <a:t>reflektieren</a:t>
            </a:r>
            <a:r>
              <a:rPr lang="de-DE">
                <a:latin typeface="Arial" charset="0"/>
              </a:rPr>
              <a:t> Ihr Lernen.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DE">
                <a:latin typeface="Arial" charset="0"/>
              </a:rPr>
              <a:t>Sie </a:t>
            </a:r>
            <a:r>
              <a:rPr lang="de-DE" b="1">
                <a:solidFill>
                  <a:srgbClr val="FFCB73"/>
                </a:solidFill>
                <a:latin typeface="Arial" charset="0"/>
              </a:rPr>
              <a:t>strukturieren</a:t>
            </a:r>
            <a:r>
              <a:rPr lang="de-DE">
                <a:latin typeface="Arial" charset="0"/>
              </a:rPr>
              <a:t> Ihr Lernen: dazu gehört auch das Strukturieren des Materials.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DE">
                <a:latin typeface="Arial" charset="0"/>
              </a:rPr>
              <a:t>Wenn Sie </a:t>
            </a:r>
            <a:r>
              <a:rPr lang="de-DE" b="1">
                <a:solidFill>
                  <a:srgbClr val="FFCB73"/>
                </a:solidFill>
                <a:latin typeface="Arial" charset="0"/>
              </a:rPr>
              <a:t>gefehlt</a:t>
            </a:r>
            <a:r>
              <a:rPr lang="de-DE">
                <a:latin typeface="Arial" charset="0"/>
              </a:rPr>
              <a:t> haben, kümmern sich um Versäumtes und führen ihr LPF trotzdem – oder erst recht – nach.</a:t>
            </a:r>
          </a:p>
          <a:p>
            <a:pPr marL="0" indent="0" eaLnBrk="1" hangingPunct="1">
              <a:lnSpc>
                <a:spcPct val="90000"/>
              </a:lnSpc>
            </a:pPr>
            <a:endParaRPr lang="de-DE" sz="2000">
              <a:latin typeface="Arial" charset="0"/>
            </a:endParaRPr>
          </a:p>
        </p:txBody>
      </p:sp>
      <p:sp>
        <p:nvSpPr>
          <p:cNvPr id="22531" name="AutoShape 7"/>
          <p:cNvSpPr>
            <a:spLocks noChangeArrowheads="1"/>
          </p:cNvSpPr>
          <p:nvPr/>
        </p:nvSpPr>
        <p:spPr bwMode="auto">
          <a:xfrm>
            <a:off x="381000" y="838200"/>
            <a:ext cx="908050" cy="3352800"/>
          </a:xfrm>
          <a:prstGeom prst="downArrow">
            <a:avLst>
              <a:gd name="adj1" fmla="val 52796"/>
              <a:gd name="adj2" fmla="val 7063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4700588"/>
            <a:ext cx="8321675" cy="1392237"/>
            <a:chOff x="240" y="2243"/>
            <a:chExt cx="5242" cy="877"/>
          </a:xfrm>
        </p:grpSpPr>
        <p:pic>
          <p:nvPicPr>
            <p:cNvPr id="2253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243"/>
              <a:ext cx="1436" cy="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Text Box 8"/>
            <p:cNvSpPr txBox="1">
              <a:spLocks noChangeArrowheads="1"/>
            </p:cNvSpPr>
            <p:nvPr/>
          </p:nvSpPr>
          <p:spPr bwMode="auto">
            <a:xfrm>
              <a:off x="1824" y="2253"/>
              <a:ext cx="365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de-DE" dirty="0" smtClean="0">
                  <a:solidFill>
                    <a:srgbClr val="FFCB73">
                      <a:alpha val="47000"/>
                    </a:srgbClr>
                  </a:solidFill>
                  <a:latin typeface="Arial Black" charset="0"/>
                </a:rPr>
                <a:t>Dies wäre auch ein gutes Vorgehen beim Studium an der Hochschule...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>
                <a:latin typeface="Arial Black" charset="0"/>
              </a:rPr>
              <a:t>So bearbeiten Sie jede Lektion</a:t>
            </a:r>
            <a:endParaRPr lang="de-DE" b="1">
              <a:solidFill>
                <a:srgbClr val="FFCB73"/>
              </a:solidFill>
              <a:latin typeface="Arial Black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353425" cy="6000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de-DE" b="1" dirty="0">
                <a:solidFill>
                  <a:srgbClr val="FFCB73"/>
                </a:solidFill>
                <a:latin typeface="Arial" charset="0"/>
              </a:rPr>
              <a:t>Inhalt</a:t>
            </a:r>
            <a:endParaRPr lang="de-DE" sz="2000" b="1" dirty="0">
              <a:solidFill>
                <a:srgbClr val="FFCB73"/>
              </a:solidFill>
              <a:latin typeface="Arial" charset="0"/>
            </a:endParaRPr>
          </a:p>
          <a:p>
            <a:pPr marL="758825" lvl="1" indent="-285750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de-DE" sz="1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Das Material ist </a:t>
            </a:r>
            <a:r>
              <a:rPr lang="de-DE" sz="1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geordnet, einsortiert, mit </a:t>
            </a:r>
            <a:r>
              <a:rPr lang="de-DE" sz="1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Datum </a:t>
            </a:r>
            <a:r>
              <a:rPr lang="de-DE" sz="1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versehen.</a:t>
            </a:r>
            <a:endParaRPr lang="de-DE" sz="16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758825" lvl="1" indent="-285750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de-DE" sz="1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Vorgegebene Lernziele sind festgehalten. </a:t>
            </a:r>
            <a:r>
              <a:rPr lang="de-DE" sz="1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Sonst: </a:t>
            </a:r>
            <a:r>
              <a:rPr lang="de-DE" sz="1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Formulieren Sie solche selber!</a:t>
            </a:r>
          </a:p>
          <a:p>
            <a:pPr marL="758825" lvl="1" indent="-285750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de-DE" sz="1600" dirty="0">
                <a:latin typeface="Arial" charset="0"/>
                <a:ea typeface="ＭＳ Ｐゴシック" charset="0"/>
              </a:rPr>
              <a:t>Auf Beilagen wird klar verwiesen. Sie sind eingeklebt oder einsortiert.</a:t>
            </a:r>
          </a:p>
          <a:p>
            <a:pPr marL="758825" lvl="1" indent="-285750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Hausaufgaben sind gemacht und schriftlich festgehalten.</a:t>
            </a:r>
            <a:endParaRPr lang="de-DE" sz="16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de-DE" b="1" dirty="0" smtClean="0">
                <a:solidFill>
                  <a:srgbClr val="FFCB73"/>
                </a:solidFill>
                <a:latin typeface="Arial" charset="0"/>
              </a:rPr>
              <a:t>Schriftliche </a:t>
            </a:r>
            <a:r>
              <a:rPr lang="de-DE" b="1" dirty="0">
                <a:solidFill>
                  <a:srgbClr val="FFCB73"/>
                </a:solidFill>
                <a:latin typeface="Arial" charset="0"/>
              </a:rPr>
              <a:t>Weiterbearbeitung und Reflexion</a:t>
            </a:r>
          </a:p>
          <a:p>
            <a:pPr marL="758825" lvl="1" indent="-285750" eaLnBrk="1" hangingPunct="1">
              <a:buFont typeface="Arial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Beispiel 1: Schriftlich festhalten: Was </a:t>
            </a:r>
            <a:r>
              <a:rPr lang="de-DE" sz="1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habe ich neu gelernt? Was waren die zentralen Erkenntnisse?</a:t>
            </a:r>
          </a:p>
          <a:p>
            <a:pPr marL="758825" lvl="1" indent="-285750" eaLnBrk="1" hangingPunct="1">
              <a:buFont typeface="Arial"/>
              <a:buChar char="•"/>
              <a:defRPr/>
            </a:pPr>
            <a:r>
              <a:rPr lang="de-DE" sz="1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Beispiel </a:t>
            </a:r>
            <a:r>
              <a:rPr lang="de-DE" sz="1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2: Wie </a:t>
            </a:r>
            <a:r>
              <a:rPr lang="de-DE" sz="1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bin ich vorgegangen? Hat es sich bewährt? Wo muss ich aufpassen? Wo habe ich Schwierigkeiten?</a:t>
            </a:r>
          </a:p>
          <a:p>
            <a:pPr marL="758825" lvl="1" indent="-285750" eaLnBrk="1" hangingPunct="1">
              <a:buFont typeface="Arial"/>
              <a:buChar char="•"/>
              <a:defRPr/>
            </a:pPr>
            <a:r>
              <a:rPr lang="de-DE" sz="1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Beispiel 3: Eigene</a:t>
            </a:r>
            <a:r>
              <a:rPr lang="de-DE" sz="1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, ergänzende </a:t>
            </a:r>
            <a:r>
              <a:rPr lang="de-DE" sz="1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und weiterführende Notizen</a:t>
            </a:r>
            <a:r>
              <a:rPr lang="de-DE" sz="1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: </a:t>
            </a:r>
            <a:r>
              <a:rPr lang="de-DE" sz="1600" b="1" dirty="0">
                <a:solidFill>
                  <a:srgbClr val="FFCB73"/>
                </a:solidFill>
                <a:latin typeface="Arial" charset="0"/>
                <a:ea typeface="ＭＳ Ｐゴシック" charset="0"/>
              </a:rPr>
              <a:t>Verknüpfungen </a:t>
            </a:r>
            <a:r>
              <a:rPr lang="de-DE" sz="1600" dirty="0">
                <a:latin typeface="Arial" charset="0"/>
                <a:ea typeface="ＭＳ Ｐゴシック" charset="0"/>
              </a:rPr>
              <a:t>mit Bekanntem, früher Gelerntem im gleichen oder anderen Fächern, Tagesaktualitäten </a:t>
            </a:r>
            <a:r>
              <a:rPr lang="de-DE" sz="1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</a:t>
            </a:r>
            <a:r>
              <a:rPr lang="de-DE" sz="1600" dirty="0" smtClean="0">
                <a:latin typeface="Arial" charset="0"/>
                <a:ea typeface="ＭＳ Ｐゴシック" charset="0"/>
              </a:rPr>
              <a:t>Vernetztes </a:t>
            </a:r>
            <a:r>
              <a:rPr lang="de-DE" sz="1600" dirty="0">
                <a:latin typeface="Arial" charset="0"/>
                <a:ea typeface="ＭＳ Ｐゴシック" charset="0"/>
              </a:rPr>
              <a:t>Wissen bleibt besser </a:t>
            </a:r>
            <a:r>
              <a:rPr lang="de-DE" sz="1600" dirty="0" smtClean="0">
                <a:latin typeface="Arial" charset="0"/>
                <a:ea typeface="ＭＳ Ｐゴシック" charset="0"/>
              </a:rPr>
              <a:t>haften!)</a:t>
            </a:r>
            <a:r>
              <a:rPr lang="de-DE" sz="1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. </a:t>
            </a:r>
            <a:r>
              <a:rPr lang="de-DE" sz="1600" dirty="0" smtClean="0">
                <a:latin typeface="Arial" charset="0"/>
                <a:ea typeface="ＭＳ Ｐゴシック" charset="0"/>
              </a:rPr>
              <a:t> </a:t>
            </a:r>
            <a:endParaRPr lang="de-DE" sz="16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de-DE" b="1" dirty="0" err="1" smtClean="0">
                <a:solidFill>
                  <a:srgbClr val="FFCB73"/>
                </a:solidFill>
                <a:latin typeface="Arial" charset="0"/>
              </a:rPr>
              <a:t>Pendenzen</a:t>
            </a:r>
            <a:r>
              <a:rPr lang="de-DE" b="1" dirty="0" smtClean="0">
                <a:solidFill>
                  <a:srgbClr val="FFCB73"/>
                </a:solidFill>
                <a:latin typeface="Arial" charset="0"/>
              </a:rPr>
              <a:t> sind festgehalten</a:t>
            </a:r>
            <a:endParaRPr lang="de-DE" sz="2000" b="1" dirty="0">
              <a:solidFill>
                <a:srgbClr val="FFCB73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Wo muss ich noch nachfragen? Bei wem? Wann?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1775"/>
            <a:ext cx="9144000" cy="533400"/>
          </a:xfrm>
        </p:spPr>
        <p:txBody>
          <a:bodyPr/>
          <a:lstStyle/>
          <a:p>
            <a:pPr eaLnBrk="1" hangingPunct="1"/>
            <a:r>
              <a:rPr lang="de-DE">
                <a:latin typeface="Arial Black" charset="0"/>
              </a:rPr>
              <a:t>Wie ablegen? Einige Möglichkeiten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533400"/>
            <a:ext cx="4691062" cy="6324600"/>
          </a:xfrm>
        </p:spPr>
        <p:txBody>
          <a:bodyPr anchor="ctr"/>
          <a:lstStyle/>
          <a:p>
            <a:pPr marL="184150" indent="-184150" eaLnBrk="1" hangingPunct="1">
              <a:buFontTx/>
              <a:buChar char="•"/>
            </a:pPr>
            <a:r>
              <a:rPr lang="de-DE" sz="2000">
                <a:latin typeface="Arial" charset="0"/>
              </a:rPr>
              <a:t>Ordner</a:t>
            </a:r>
          </a:p>
          <a:p>
            <a:pPr marL="184150" indent="-184150" eaLnBrk="1" hangingPunct="1">
              <a:buFontTx/>
              <a:buChar char="•"/>
            </a:pPr>
            <a:r>
              <a:rPr lang="de-DE" sz="2000">
                <a:latin typeface="Arial" charset="0"/>
              </a:rPr>
              <a:t>Heft (mit Handouts eingeklebt)</a:t>
            </a:r>
          </a:p>
          <a:p>
            <a:pPr marL="184150" indent="-184150" eaLnBrk="1" hangingPunct="1">
              <a:buFontTx/>
              <a:buChar char="•"/>
            </a:pPr>
            <a:r>
              <a:rPr lang="de-DE" sz="2000">
                <a:latin typeface="Arial" charset="0"/>
              </a:rPr>
              <a:t>Heft und Ordner </a:t>
            </a:r>
            <a:br>
              <a:rPr lang="de-DE" sz="2000">
                <a:latin typeface="Arial" charset="0"/>
              </a:rPr>
            </a:br>
            <a:r>
              <a:rPr lang="de-DE" sz="2000">
                <a:latin typeface="Arial" charset="0"/>
              </a:rPr>
              <a:t>(Verweise von den Heftseiten auf die Beilagen im Ordner)</a:t>
            </a:r>
          </a:p>
          <a:p>
            <a:pPr marL="184150" indent="-184150" eaLnBrk="1" hangingPunct="1">
              <a:buFontTx/>
              <a:buChar char="•"/>
            </a:pPr>
            <a:r>
              <a:rPr lang="de-DE" sz="2000" b="1">
                <a:solidFill>
                  <a:srgbClr val="FFCB73"/>
                </a:solidFill>
                <a:latin typeface="Arial" charset="0"/>
              </a:rPr>
              <a:t>Am besten immer mit Seitenzahlen und Inhaltsverzeichnis</a:t>
            </a:r>
          </a:p>
          <a:p>
            <a:pPr marL="184150" indent="-184150" eaLnBrk="1" hangingPunct="1">
              <a:buFontTx/>
              <a:buChar char="•"/>
            </a:pPr>
            <a:r>
              <a:rPr lang="de-DE" sz="2000">
                <a:latin typeface="Arial" charset="0"/>
              </a:rPr>
              <a:t>Online, zum Beispiel als Wikispace:</a:t>
            </a:r>
            <a:br>
              <a:rPr lang="de-DE" sz="2000">
                <a:latin typeface="Arial" charset="0"/>
              </a:rPr>
            </a:br>
            <a:r>
              <a:rPr lang="de-DE" sz="2000">
                <a:latin typeface="Arial" charset="0"/>
              </a:rPr>
              <a:t>http://www.wikispaces.com</a:t>
            </a:r>
            <a:br>
              <a:rPr lang="de-DE" sz="2000">
                <a:latin typeface="Arial" charset="0"/>
              </a:rPr>
            </a:br>
            <a:endParaRPr lang="de-DE" sz="2000">
              <a:latin typeface="Arial" charset="0"/>
            </a:endParaRPr>
          </a:p>
        </p:txBody>
      </p:sp>
      <p:pic>
        <p:nvPicPr>
          <p:cNvPr id="26627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2019300"/>
            <a:ext cx="2819400" cy="2819400"/>
          </a:xfrm>
          <a:noFill/>
          <a:ln>
            <a:solidFill>
              <a:srgbClr val="FFCB73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Arial Black" charset="0"/>
              </a:rPr>
              <a:t>Obligatorischer Schlusspunkt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 marL="0" indent="0" eaLnBrk="1" hangingPunct="1">
              <a:defRPr/>
            </a:pPr>
            <a:r>
              <a:rPr lang="de-DE" b="1" smtClean="0">
                <a:solidFill>
                  <a:srgbClr val="FFCB73"/>
                </a:solidFill>
                <a:latin typeface="Arial" charset="0"/>
              </a:rPr>
              <a:t>So </a:t>
            </a:r>
            <a:r>
              <a:rPr lang="de-DE" b="1" dirty="0">
                <a:solidFill>
                  <a:srgbClr val="FFCB73"/>
                </a:solidFill>
                <a:latin typeface="Arial" charset="0"/>
              </a:rPr>
              <a:t>werten Sie Ihr LPF auf:</a:t>
            </a:r>
          </a:p>
          <a:p>
            <a:pPr marL="273050" indent="0" eaLnBrk="1" hangingPunct="1">
              <a:defRPr/>
            </a:pPr>
            <a:r>
              <a:rPr lang="de-DE" sz="1800" dirty="0">
                <a:latin typeface="Arial" charset="0"/>
              </a:rPr>
              <a:t>Einmal pro Semester und vor </a:t>
            </a:r>
            <a:r>
              <a:rPr lang="de-DE" sz="1800" dirty="0" smtClean="0">
                <a:latin typeface="Arial" charset="0"/>
              </a:rPr>
              <a:t>dem Abgabetermin </a:t>
            </a:r>
            <a:r>
              <a:rPr lang="de-DE" sz="1800" dirty="0">
                <a:latin typeface="Arial" charset="0"/>
              </a:rPr>
              <a:t>zeigen Sie es einer Person, die mehr als 50% älter ist als Sie, zum Beispiel einer Fachfrau, einem Spezialisten.</a:t>
            </a:r>
          </a:p>
          <a:p>
            <a:pPr marL="533400" indent="-260350" eaLnBrk="1" hangingPunct="1">
              <a:defRPr/>
            </a:pPr>
            <a:r>
              <a:rPr lang="de-DE" sz="1800" dirty="0">
                <a:latin typeface="Arial" charset="0"/>
              </a:rPr>
              <a:t>Sie besprechen mit dieser Person den Geographieunterricht sowie Ihr LPF:</a:t>
            </a:r>
          </a:p>
          <a:p>
            <a:pPr marL="533400" lvl="1" indent="-260350" eaLnBrk="1" hangingPunct="1">
              <a:buFont typeface="Arial"/>
              <a:buChar char="•"/>
              <a:defRPr/>
            </a:pPr>
            <a:r>
              <a:rPr lang="de-DE" dirty="0">
                <a:latin typeface="Arial" charset="0"/>
                <a:ea typeface="ＭＳ Ｐゴシック" charset="0"/>
              </a:rPr>
              <a:t>Wie geht es Ihnen beim Lernen?</a:t>
            </a:r>
          </a:p>
          <a:p>
            <a:pPr marL="533400" lvl="1" indent="-260350" eaLnBrk="1" hangingPunct="1">
              <a:buFont typeface="Arial"/>
              <a:buChar char="•"/>
              <a:defRPr/>
            </a:pPr>
            <a:r>
              <a:rPr lang="de-DE" dirty="0">
                <a:latin typeface="Arial" charset="0"/>
                <a:ea typeface="ＭＳ Ｐゴシック" charset="0"/>
              </a:rPr>
              <a:t>Wie war es </a:t>
            </a:r>
            <a:r>
              <a:rPr lang="de-DE" dirty="0" smtClean="0">
                <a:latin typeface="Arial" charset="0"/>
                <a:ea typeface="ＭＳ Ｐゴシック" charset="0"/>
              </a:rPr>
              <a:t>im entsprechenden Fachunterricht «</a:t>
            </a:r>
            <a:r>
              <a:rPr lang="de-DE" dirty="0">
                <a:latin typeface="Arial" charset="0"/>
                <a:ea typeface="ＭＳ Ｐゴシック" charset="0"/>
              </a:rPr>
              <a:t>früher»?</a:t>
            </a:r>
          </a:p>
          <a:p>
            <a:pPr marL="533400" lvl="1" indent="-260350" eaLnBrk="1" hangingPunct="1">
              <a:buFont typeface="Arial"/>
              <a:buChar char="•"/>
              <a:defRPr/>
            </a:pPr>
            <a:r>
              <a:rPr lang="de-DE" dirty="0">
                <a:latin typeface="Arial" charset="0"/>
                <a:ea typeface="ＭＳ Ｐゴシック" charset="0"/>
              </a:rPr>
              <a:t>Bitten Sie </a:t>
            </a:r>
            <a:r>
              <a:rPr lang="de-DE" dirty="0" smtClean="0">
                <a:latin typeface="Arial" charset="0"/>
                <a:ea typeface="ＭＳ Ｐゴシック" charset="0"/>
              </a:rPr>
              <a:t>die Person um </a:t>
            </a:r>
            <a:r>
              <a:rPr lang="de-DE" dirty="0">
                <a:latin typeface="Arial" charset="0"/>
                <a:ea typeface="ＭＳ Ｐゴシック" charset="0"/>
              </a:rPr>
              <a:t>ein </a:t>
            </a:r>
            <a:r>
              <a:rPr lang="de-DE" dirty="0" smtClean="0">
                <a:latin typeface="Arial" charset="0"/>
                <a:ea typeface="ＭＳ Ｐゴシック" charset="0"/>
              </a:rPr>
              <a:t>Feedback zu Ihrem LPF.</a:t>
            </a:r>
            <a:endParaRPr lang="de-DE" dirty="0">
              <a:latin typeface="Arial" charset="0"/>
              <a:ea typeface="ＭＳ Ｐゴシック" charset="0"/>
            </a:endParaRPr>
          </a:p>
          <a:p>
            <a:pPr marL="273050" indent="0" eaLnBrk="1" hangingPunct="1">
              <a:defRPr/>
            </a:pPr>
            <a:r>
              <a:rPr lang="de-DE" sz="1800" dirty="0">
                <a:latin typeface="Arial" charset="0"/>
              </a:rPr>
              <a:t>Dann fassen Sie die Besprechung als schriftlichen Eintrag ins LPF </a:t>
            </a:r>
            <a:r>
              <a:rPr lang="de-DE" sz="1800" dirty="0" smtClean="0">
                <a:latin typeface="Arial" charset="0"/>
              </a:rPr>
              <a:t>zusammen und ziehen eine Schlussbilanz.</a:t>
            </a:r>
            <a:endParaRPr lang="de-DE" sz="18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533400"/>
          </a:xfrm>
        </p:spPr>
        <p:txBody>
          <a:bodyPr/>
          <a:lstStyle/>
          <a:p>
            <a:pPr eaLnBrk="1" hangingPunct="1"/>
            <a:r>
              <a:rPr lang="de-DE">
                <a:latin typeface="Arial Black" charset="0"/>
              </a:rPr>
              <a:t>Ihr Aufwand lohnt sich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077200" cy="5562600"/>
          </a:xfrm>
        </p:spPr>
        <p:txBody>
          <a:bodyPr anchor="ctr"/>
          <a:lstStyle/>
          <a:p>
            <a:pPr marL="0" indent="0" eaLnBrk="1" hangingPunct="1"/>
            <a:r>
              <a:rPr lang="de-DE" sz="2000">
                <a:latin typeface="Arial" charset="0"/>
              </a:rPr>
              <a:t>Das vollständigen LPF geben Sie </a:t>
            </a:r>
            <a:r>
              <a:rPr lang="de-DE" sz="2000" b="1">
                <a:solidFill>
                  <a:srgbClr val="FFCB73"/>
                </a:solidFill>
                <a:latin typeface="Arial" charset="0"/>
              </a:rPr>
              <a:t>frühestens vier und spätestens zwei Wochen</a:t>
            </a:r>
            <a:r>
              <a:rPr lang="de-DE" sz="2000">
                <a:latin typeface="Arial" charset="0"/>
              </a:rPr>
              <a:t> vor Notenabgabe zur Beurteilung ab.</a:t>
            </a:r>
          </a:p>
          <a:p>
            <a:pPr marL="0" indent="0" eaLnBrk="1" hangingPunct="1"/>
            <a:r>
              <a:rPr lang="de-DE" sz="2000">
                <a:latin typeface="Arial" charset="0"/>
              </a:rPr>
              <a:t>Die Note für das Portfolio bildet dann einen Beitrag zur Semesternote. Er </a:t>
            </a:r>
            <a:r>
              <a:rPr lang="de-DE" sz="2000" b="1">
                <a:solidFill>
                  <a:srgbClr val="FFCB73"/>
                </a:solidFill>
                <a:latin typeface="Arial" charset="0"/>
              </a:rPr>
              <a:t>ersetzt</a:t>
            </a:r>
            <a:r>
              <a:rPr lang="de-DE" sz="2000">
                <a:latin typeface="Arial" charset="0"/>
              </a:rPr>
              <a:t> auf Ihren Wunsch die Note für «Unterrichtsbeteiligung».</a:t>
            </a:r>
          </a:p>
          <a:p>
            <a:pPr marL="0" indent="0" eaLnBrk="1" hangingPunct="1"/>
            <a:r>
              <a:rPr lang="de-DE" sz="2000">
                <a:latin typeface="Arial" charset="0"/>
              </a:rPr>
              <a:t>Selbstverständlich können Sie frühere Teilversionen abgeben, um von mir Rückmeldungen zu erhalten. Benotet wird dann nicht.</a:t>
            </a:r>
          </a:p>
          <a:p>
            <a:pPr marL="0" indent="0" eaLnBrk="1" hangingPunct="1"/>
            <a:endParaRPr lang="de-DE" sz="20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404040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de-DE" sz="4800">
                <a:latin typeface="Arial Black" charset="0"/>
              </a:rPr>
              <a:t/>
            </a:r>
            <a:br>
              <a:rPr lang="de-DE" sz="4800">
                <a:latin typeface="Arial Black" charset="0"/>
              </a:rPr>
            </a:br>
            <a:r>
              <a:rPr lang="de-DE" sz="4800">
                <a:latin typeface="Arial Black" charset="0"/>
              </a:rPr>
              <a:t/>
            </a:r>
            <a:br>
              <a:rPr lang="de-DE" sz="4800">
                <a:latin typeface="Arial Black" charset="0"/>
              </a:rPr>
            </a:br>
            <a:r>
              <a:rPr lang="de-DE" sz="4800">
                <a:latin typeface="Arial Black" charset="0"/>
              </a:rPr>
              <a:t/>
            </a:r>
            <a:br>
              <a:rPr lang="de-DE" sz="4800">
                <a:latin typeface="Arial Black" charset="0"/>
              </a:rPr>
            </a:br>
            <a:endParaRPr lang="de-DE" sz="4800">
              <a:latin typeface="Arial Black" charset="0"/>
            </a:endParaRPr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454275"/>
            <a:ext cx="7424737" cy="1947863"/>
          </a:xfrm>
          <a:prstGeom prst="rect">
            <a:avLst/>
          </a:prstGeom>
          <a:noFill/>
          <a:ln w="9525">
            <a:solidFill>
              <a:srgbClr val="FFCB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strahler">
  <a:themeElements>
    <a:clrScheme name="strahl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ahl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strahl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hl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hl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hl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hl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hl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198C5C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ABC5B5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SystemX:Applications:Microsoft Office X:Vorlagen:Eigene Vorlagen:strahler.pot</Template>
  <TotalTime>0</TotalTime>
  <Words>400</Words>
  <Application>Microsoft Macintosh PowerPoint</Application>
  <PresentationFormat>Bildschirmpräsentation (4:3)</PresentationFormat>
  <Paragraphs>51</Paragraphs>
  <Slides>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strahler</vt:lpstr>
      <vt:lpstr>Ihr Lernportfolio    LPF</vt:lpstr>
      <vt:lpstr>Zweck / Ziele des LPF</vt:lpstr>
      <vt:lpstr>Das machen Sie</vt:lpstr>
      <vt:lpstr>So bearbeiten Sie jede Lektion</vt:lpstr>
      <vt:lpstr>Wie ablegen? Einige Möglichkeiten</vt:lpstr>
      <vt:lpstr>Obligatorischer Schlusspunkt</vt:lpstr>
      <vt:lpstr>Ihr Aufwand lohnt sich</vt:lpstr>
      <vt:lpstr>   </vt:lpstr>
    </vt:vector>
  </TitlesOfParts>
  <Company>KZU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Portfolio</dc:title>
  <dc:creator>Jürg Alean</dc:creator>
  <cp:lastModifiedBy>Juerg Alean</cp:lastModifiedBy>
  <cp:revision>31</cp:revision>
  <cp:lastPrinted>2013-12-06T06:59:33Z</cp:lastPrinted>
  <dcterms:created xsi:type="dcterms:W3CDTF">2003-07-01T08:17:11Z</dcterms:created>
  <dcterms:modified xsi:type="dcterms:W3CDTF">2013-12-06T07:00:24Z</dcterms:modified>
</cp:coreProperties>
</file>